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0" r:id="rId1"/>
  </p:sldMasterIdLst>
  <p:sldIdLst>
    <p:sldId id="256" r:id="rId2"/>
    <p:sldId id="267" r:id="rId3"/>
    <p:sldId id="265" r:id="rId4"/>
    <p:sldId id="285" r:id="rId5"/>
    <p:sldId id="286" r:id="rId6"/>
    <p:sldId id="287" r:id="rId7"/>
    <p:sldId id="282" r:id="rId8"/>
    <p:sldId id="292" r:id="rId9"/>
    <p:sldId id="284" r:id="rId10"/>
    <p:sldId id="29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5" autoAdjust="0"/>
    <p:restoredTop sz="86486" autoAdjust="0"/>
  </p:normalViewPr>
  <p:slideViewPr>
    <p:cSldViewPr>
      <p:cViewPr>
        <p:scale>
          <a:sx n="75" d="100"/>
          <a:sy n="75" d="100"/>
        </p:scale>
        <p:origin x="-2652" y="-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2050" name="Picture 2" descr="C:\Users\johnstone\Documents\ewj\G9 Lasham 2007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55017"/>
            <a:ext cx="9180512" cy="612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F1A4F99-E60B-4BEF-8694-CC0521BD7B6B}" type="datetimeFigureOut">
              <a:rPr lang="en-GB" smtClean="0"/>
              <a:t>11/01/2014</a:t>
            </a:fld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278B97-5010-46A5-871E-54A7D039E979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4F99-E60B-4BEF-8694-CC0521BD7B6B}" type="datetimeFigureOut">
              <a:rPr lang="en-GB" smtClean="0"/>
              <a:t>11/01/2014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78B97-5010-46A5-871E-54A7D039E97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F1A4F99-E60B-4BEF-8694-CC0521BD7B6B}" type="datetimeFigureOut">
              <a:rPr lang="en-GB" smtClean="0"/>
              <a:t>11/01/2014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C278B97-5010-46A5-871E-54A7D039E979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4F99-E60B-4BEF-8694-CC0521BD7B6B}" type="datetimeFigureOut">
              <a:rPr lang="en-GB" smtClean="0"/>
              <a:t>11/01/2014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278B97-5010-46A5-871E-54A7D039E97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4F99-E60B-4BEF-8694-CC0521BD7B6B}" type="datetimeFigureOut">
              <a:rPr lang="en-GB" smtClean="0"/>
              <a:t>11/01/2014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C278B97-5010-46A5-871E-54A7D039E979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F1A4F99-E60B-4BEF-8694-CC0521BD7B6B}" type="datetimeFigureOut">
              <a:rPr lang="en-GB" smtClean="0"/>
              <a:t>11/01/2014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C278B97-5010-46A5-871E-54A7D039E979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F1A4F99-E60B-4BEF-8694-CC0521BD7B6B}" type="datetimeFigureOut">
              <a:rPr lang="en-GB" smtClean="0"/>
              <a:t>11/01/2014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C278B97-5010-46A5-871E-54A7D039E979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4F99-E60B-4BEF-8694-CC0521BD7B6B}" type="datetimeFigureOut">
              <a:rPr lang="en-GB" smtClean="0"/>
              <a:t>11/01/2014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278B97-5010-46A5-871E-54A7D039E97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4F99-E60B-4BEF-8694-CC0521BD7B6B}" type="datetimeFigureOut">
              <a:rPr lang="en-GB" smtClean="0"/>
              <a:t>11/01/2014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278B97-5010-46A5-871E-54A7D039E97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4F99-E60B-4BEF-8694-CC0521BD7B6B}" type="datetimeFigureOut">
              <a:rPr lang="en-GB" smtClean="0"/>
              <a:t>11/01/2014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278B97-5010-46A5-871E-54A7D039E979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F1A4F99-E60B-4BEF-8694-CC0521BD7B6B}" type="datetimeFigureOut">
              <a:rPr lang="en-GB" smtClean="0"/>
              <a:t>11/01/2014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C278B97-5010-46A5-871E-54A7D039E979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F1A4F99-E60B-4BEF-8694-CC0521BD7B6B}" type="datetimeFigureOut">
              <a:rPr lang="en-GB" smtClean="0"/>
              <a:t>11/01/2014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C278B97-5010-46A5-871E-54A7D039E97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b="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3"/>
        </a:buClr>
        <a:buSzPct val="75000"/>
        <a:buFont typeface="Wingdings"/>
        <a:buChar char=""/>
        <a:defRPr kumimoji="0" sz="23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4"/>
        </a:buClr>
        <a:buSzPct val="75000"/>
        <a:buFont typeface="Wingdings"/>
        <a:buChar char=""/>
        <a:defRPr kumimoji="0"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5"/>
        </a:buClr>
        <a:buSzPct val="65000"/>
        <a:buFont typeface="Wingdings"/>
        <a:buChar char=""/>
        <a:defRPr kumimoji="0" sz="20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Going Faster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Final Glides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528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You can gain a LOT on final glides</a:t>
            </a:r>
          </a:p>
          <a:p>
            <a:pPr lvl="1"/>
            <a:r>
              <a:rPr lang="en-GB" dirty="0" smtClean="0"/>
              <a:t>Start thinking Final Glide at least 1 full climb short</a:t>
            </a:r>
          </a:p>
          <a:p>
            <a:pPr lvl="1"/>
            <a:r>
              <a:rPr lang="en-GB" dirty="0" smtClean="0"/>
              <a:t>Try to bounce it up but don’t ‘chase it’</a:t>
            </a:r>
          </a:p>
          <a:p>
            <a:pPr lvl="1"/>
            <a:r>
              <a:rPr lang="en-GB" dirty="0" smtClean="0"/>
              <a:t>Great feeling when it works!</a:t>
            </a:r>
          </a:p>
          <a:p>
            <a:r>
              <a:rPr lang="en-GB" dirty="0" smtClean="0"/>
              <a:t>Keep your nerve but keep it safe</a:t>
            </a:r>
          </a:p>
          <a:p>
            <a:pPr lvl="1"/>
            <a:r>
              <a:rPr lang="en-GB" dirty="0" smtClean="0"/>
              <a:t>Be safe at 2000ft, or stop and climb</a:t>
            </a:r>
          </a:p>
          <a:p>
            <a:pPr lvl="1"/>
            <a:r>
              <a:rPr lang="en-GB" dirty="0" smtClean="0"/>
              <a:t>Be realistic about how it is working out</a:t>
            </a:r>
          </a:p>
          <a:p>
            <a:pPr lvl="1"/>
            <a:r>
              <a:rPr lang="en-GB" dirty="0" smtClean="0"/>
              <a:t>Worst feeling ever- climbing at 1kt 15k short!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669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What You Can Gain</a:t>
            </a:r>
          </a:p>
          <a:p>
            <a:r>
              <a:rPr lang="en-GB" dirty="0" smtClean="0"/>
              <a:t>What You Can Lose</a:t>
            </a:r>
          </a:p>
          <a:p>
            <a:r>
              <a:rPr lang="en-GB" dirty="0" smtClean="0"/>
              <a:t>Golden Rules of Final Glides</a:t>
            </a:r>
          </a:p>
          <a:p>
            <a:endParaRPr lang="en-GB" dirty="0"/>
          </a:p>
          <a:p>
            <a:r>
              <a:rPr lang="en-GB" dirty="0" smtClean="0"/>
              <a:t>Flight Analysis</a:t>
            </a:r>
          </a:p>
          <a:p>
            <a:pPr lvl="1"/>
            <a:r>
              <a:rPr lang="en-GB" dirty="0" smtClean="0"/>
              <a:t>Ian </a:t>
            </a:r>
            <a:r>
              <a:rPr lang="en-GB" dirty="0" err="1" smtClean="0"/>
              <a:t>Reekie</a:t>
            </a:r>
            <a:endParaRPr lang="en-GB" dirty="0" smtClean="0"/>
          </a:p>
          <a:p>
            <a:pPr lvl="1"/>
            <a:r>
              <a:rPr lang="en-GB" dirty="0" smtClean="0"/>
              <a:t>Alex </a:t>
            </a:r>
            <a:r>
              <a:rPr lang="en-GB" dirty="0" err="1" smtClean="0"/>
              <a:t>Hipple</a:t>
            </a:r>
            <a:endParaRPr lang="en-GB" dirty="0" smtClean="0"/>
          </a:p>
          <a:p>
            <a:pPr lvl="1"/>
            <a:r>
              <a:rPr lang="en-GB" dirty="0" smtClean="0"/>
              <a:t>Geoff </a:t>
            </a:r>
            <a:r>
              <a:rPr lang="en-GB" dirty="0" err="1" smtClean="0"/>
              <a:t>Glasebroke</a:t>
            </a:r>
            <a:endParaRPr lang="en-GB" dirty="0" smtClean="0"/>
          </a:p>
          <a:p>
            <a:pPr lvl="1"/>
            <a:r>
              <a:rPr lang="en-GB" dirty="0" smtClean="0"/>
              <a:t>Ryan </a:t>
            </a:r>
            <a:r>
              <a:rPr lang="en-GB" dirty="0" smtClean="0"/>
              <a:t>Berry</a:t>
            </a:r>
          </a:p>
        </p:txBody>
      </p:sp>
    </p:spTree>
    <p:extLst>
      <p:ext uri="{BB962C8B-B14F-4D97-AF65-F5344CB8AC3E}">
        <p14:creationId xmlns:p14="http://schemas.microsoft.com/office/powerpoint/2010/main" val="28267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you can Gain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Minimise the Inefficiency:</a:t>
            </a:r>
          </a:p>
          <a:p>
            <a:pPr lvl="1"/>
            <a:r>
              <a:rPr lang="en-GB" dirty="0" smtClean="0"/>
              <a:t>Steepest glide angle, highest speed in straight line</a:t>
            </a:r>
          </a:p>
          <a:p>
            <a:pPr lvl="1"/>
            <a:r>
              <a:rPr lang="en-GB" dirty="0" smtClean="0"/>
              <a:t>Ideally: follow similar achieved glide as rest of flight</a:t>
            </a:r>
          </a:p>
          <a:p>
            <a:pPr lvl="2"/>
            <a:r>
              <a:rPr lang="en-GB" dirty="0" smtClean="0"/>
              <a:t>But only if you are totally mad!</a:t>
            </a:r>
          </a:p>
          <a:p>
            <a:r>
              <a:rPr lang="en-GB" dirty="0" smtClean="0"/>
              <a:t>Good final glides can win days</a:t>
            </a:r>
          </a:p>
          <a:p>
            <a:pPr lvl="1"/>
            <a:r>
              <a:rPr lang="en-GB" dirty="0" smtClean="0"/>
              <a:t>Can gain several minutes by well judged final glides</a:t>
            </a:r>
          </a:p>
          <a:p>
            <a:pPr lvl="1"/>
            <a:r>
              <a:rPr lang="en-GB" dirty="0" smtClean="0"/>
              <a:t>Leaving with enough height for safety</a:t>
            </a:r>
          </a:p>
          <a:p>
            <a:pPr lvl="1"/>
            <a:r>
              <a:rPr lang="en-GB" dirty="0" smtClean="0"/>
              <a:t>Don’t pad your safety margin</a:t>
            </a:r>
          </a:p>
          <a:p>
            <a:r>
              <a:rPr lang="en-GB" dirty="0" smtClean="0"/>
              <a:t>Win and Lose </a:t>
            </a:r>
            <a:r>
              <a:rPr lang="en-GB" i="1" dirty="0" smtClean="0"/>
              <a:t>competitions</a:t>
            </a:r>
            <a:r>
              <a:rPr lang="en-GB" dirty="0" smtClean="0"/>
              <a:t> by 30s</a:t>
            </a:r>
          </a:p>
          <a:p>
            <a:pPr lvl="1"/>
            <a:r>
              <a:rPr lang="en-GB" dirty="0" smtClean="0"/>
              <a:t>2 turns more/less on one final glide…</a:t>
            </a:r>
          </a:p>
        </p:txBody>
      </p:sp>
    </p:spTree>
    <p:extLst>
      <p:ext uri="{BB962C8B-B14F-4D97-AF65-F5344CB8AC3E}">
        <p14:creationId xmlns:p14="http://schemas.microsoft.com/office/powerpoint/2010/main" val="198424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18m Day 4, top of last climb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Position at Start of FG</a:t>
            </a:r>
          </a:p>
          <a:p>
            <a:pPr lvl="1"/>
            <a:r>
              <a:rPr lang="en-GB" dirty="0" smtClean="0"/>
              <a:t>25km behind front at 5k </a:t>
            </a:r>
            <a:r>
              <a:rPr lang="en-GB" dirty="0" err="1" smtClean="0"/>
              <a:t>ft</a:t>
            </a:r>
            <a:endParaRPr lang="en-GB" dirty="0" smtClean="0"/>
          </a:p>
          <a:p>
            <a:pPr lvl="1"/>
            <a:r>
              <a:rPr lang="en-GB" dirty="0" smtClean="0"/>
              <a:t>Last climb 4.7Kt, 63:1 to finish</a:t>
            </a:r>
          </a:p>
          <a:p>
            <a:r>
              <a:rPr lang="en-GB" dirty="0" smtClean="0"/>
              <a:t>Other glider positions</a:t>
            </a:r>
          </a:p>
          <a:p>
            <a:pPr lvl="1"/>
            <a:r>
              <a:rPr lang="en-GB" dirty="0" smtClean="0"/>
              <a:t>48/8: higher, +5km</a:t>
            </a:r>
          </a:p>
          <a:p>
            <a:pPr lvl="1"/>
            <a:r>
              <a:rPr lang="en-GB" dirty="0" smtClean="0"/>
              <a:t>LT: same height, 12k</a:t>
            </a:r>
          </a:p>
          <a:p>
            <a:r>
              <a:rPr lang="en-GB" dirty="0" smtClean="0"/>
              <a:t>What Happens</a:t>
            </a:r>
          </a:p>
          <a:p>
            <a:pPr lvl="1"/>
            <a:r>
              <a:rPr lang="en-GB" dirty="0" smtClean="0"/>
              <a:t>Main pack climbs twice more</a:t>
            </a:r>
          </a:p>
          <a:p>
            <a:pPr lvl="1"/>
            <a:r>
              <a:rPr lang="en-GB" dirty="0" smtClean="0"/>
              <a:t>Front runners get bogged and climb at 2-3Kt</a:t>
            </a:r>
          </a:p>
          <a:p>
            <a:pPr lvl="1"/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41443"/>
            <a:ext cx="4283968" cy="531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68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Everyone Stops at Didcot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Then catch up:</a:t>
            </a:r>
          </a:p>
          <a:p>
            <a:pPr lvl="1"/>
            <a:r>
              <a:rPr lang="en-GB" dirty="0" smtClean="0"/>
              <a:t>Maintained height:</a:t>
            </a:r>
          </a:p>
          <a:p>
            <a:pPr lvl="1"/>
            <a:r>
              <a:rPr lang="en-GB" dirty="0" smtClean="0"/>
              <a:t>Others stop to climb</a:t>
            </a:r>
          </a:p>
          <a:p>
            <a:r>
              <a:rPr lang="en-GB" dirty="0" smtClean="0"/>
              <a:t>Low gliders are covered</a:t>
            </a:r>
          </a:p>
          <a:p>
            <a:pPr lvl="1"/>
            <a:r>
              <a:rPr lang="en-GB" dirty="0" smtClean="0"/>
              <a:t>630 climbs at 2.5kt</a:t>
            </a:r>
          </a:p>
          <a:p>
            <a:pPr lvl="1"/>
            <a:r>
              <a:rPr lang="en-GB" dirty="0"/>
              <a:t>LT </a:t>
            </a:r>
            <a:r>
              <a:rPr lang="en-GB" dirty="0" smtClean="0"/>
              <a:t>at 40:1, 3.5k- should get back</a:t>
            </a:r>
          </a:p>
          <a:p>
            <a:r>
              <a:rPr lang="en-GB" dirty="0" smtClean="0"/>
              <a:t>Others stop in groups</a:t>
            </a:r>
          </a:p>
          <a:p>
            <a:pPr lvl="1"/>
            <a:r>
              <a:rPr lang="en-GB" dirty="0" smtClean="0"/>
              <a:t>Two main gaggles</a:t>
            </a:r>
          </a:p>
          <a:p>
            <a:pPr lvl="1"/>
            <a:r>
              <a:rPr lang="en-GB" dirty="0" smtClean="0"/>
              <a:t>Neither needed to stop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544" y="1556792"/>
            <a:ext cx="4603456" cy="530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30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Different Heights on final run home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Higher and Faster</a:t>
            </a:r>
          </a:p>
          <a:p>
            <a:pPr lvl="1"/>
            <a:r>
              <a:rPr lang="en-GB" dirty="0" smtClean="0"/>
              <a:t>Safe but wasteful</a:t>
            </a:r>
          </a:p>
          <a:p>
            <a:pPr lvl="1"/>
            <a:r>
              <a:rPr lang="en-GB" dirty="0" smtClean="0"/>
              <a:t>Not needed for big wings</a:t>
            </a:r>
          </a:p>
          <a:p>
            <a:r>
              <a:rPr lang="en-GB" dirty="0" smtClean="0"/>
              <a:t>Lower and Slower</a:t>
            </a:r>
          </a:p>
          <a:p>
            <a:pPr lvl="1"/>
            <a:r>
              <a:rPr lang="en-GB" dirty="0" smtClean="0"/>
              <a:t>Conserving height</a:t>
            </a:r>
          </a:p>
          <a:p>
            <a:pPr lvl="1"/>
            <a:r>
              <a:rPr lang="en-GB" dirty="0" smtClean="0"/>
              <a:t>Similar slope to G9</a:t>
            </a:r>
          </a:p>
          <a:p>
            <a:r>
              <a:rPr lang="en-GB" dirty="0" smtClean="0"/>
              <a:t>Performance Counts</a:t>
            </a:r>
          </a:p>
          <a:p>
            <a:pPr lvl="1"/>
            <a:r>
              <a:rPr lang="en-GB" dirty="0" smtClean="0"/>
              <a:t>G9: Definite advantage at high speed</a:t>
            </a:r>
          </a:p>
          <a:p>
            <a:pPr lvl="1"/>
            <a:r>
              <a:rPr lang="en-GB" dirty="0" smtClean="0"/>
              <a:t>105kph at top of last </a:t>
            </a:r>
          </a:p>
          <a:p>
            <a:pPr lvl="1"/>
            <a:r>
              <a:rPr lang="en-GB" dirty="0" smtClean="0"/>
              <a:t>116kph at end of FG</a:t>
            </a:r>
            <a:endParaRPr lang="en-GB" dirty="0"/>
          </a:p>
        </p:txBody>
      </p:sp>
      <p:pic>
        <p:nvPicPr>
          <p:cNvPr id="5" name="Final Glide.wmv">
            <a:hlinkClick r:id="" action="ppaction://media"/>
          </p:cNvPr>
          <p:cNvPicPr>
            <a:picLocks noGrp="1" noChangeAspect="1"/>
          </p:cNvPicPr>
          <p:nvPr>
            <p:ph sz="quarter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45050" y="1627188"/>
            <a:ext cx="3886200" cy="4494212"/>
          </a:xfrm>
        </p:spPr>
      </p:pic>
    </p:spTree>
    <p:extLst>
      <p:ext uri="{BB962C8B-B14F-4D97-AF65-F5344CB8AC3E}">
        <p14:creationId xmlns:p14="http://schemas.microsoft.com/office/powerpoint/2010/main" val="260341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you can Lose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Over-do it: climb away low and slow</a:t>
            </a:r>
          </a:p>
          <a:p>
            <a:pPr lvl="1"/>
            <a:r>
              <a:rPr lang="en-GB" dirty="0" smtClean="0"/>
              <a:t>Maybe lose 5 minutes or more</a:t>
            </a:r>
          </a:p>
          <a:p>
            <a:pPr lvl="1"/>
            <a:r>
              <a:rPr lang="en-GB" dirty="0" smtClean="0"/>
              <a:t>Worst case land out…</a:t>
            </a:r>
          </a:p>
          <a:p>
            <a:r>
              <a:rPr lang="en-GB" dirty="0" smtClean="0"/>
              <a:t>Or even…</a:t>
            </a:r>
          </a:p>
          <a:p>
            <a:pPr lvl="1"/>
            <a:r>
              <a:rPr lang="en-GB" dirty="0" smtClean="0"/>
              <a:t>Blue, high,  ‘safe’</a:t>
            </a:r>
          </a:p>
          <a:p>
            <a:pPr lvl="1"/>
            <a:r>
              <a:rPr lang="en-GB" dirty="0" smtClean="0"/>
              <a:t>Lots of </a:t>
            </a:r>
            <a:r>
              <a:rPr lang="en-GB" dirty="0" smtClean="0"/>
              <a:t>sink in streets</a:t>
            </a:r>
            <a:endParaRPr lang="en-GB" dirty="0" smtClean="0"/>
          </a:p>
          <a:p>
            <a:pPr lvl="1"/>
            <a:r>
              <a:rPr lang="en-GB" dirty="0" smtClean="0"/>
              <a:t>Bicester from </a:t>
            </a:r>
            <a:r>
              <a:rPr lang="en-GB" dirty="0" smtClean="0"/>
              <a:t>NW</a:t>
            </a:r>
          </a:p>
          <a:p>
            <a:pPr lvl="2"/>
            <a:r>
              <a:rPr lang="en-GB" dirty="0" smtClean="0"/>
              <a:t>No option to get low</a:t>
            </a:r>
            <a:endParaRPr lang="en-GB" dirty="0" smtClean="0"/>
          </a:p>
          <a:p>
            <a:pPr lvl="1"/>
            <a:r>
              <a:rPr lang="en-GB" dirty="0" smtClean="0"/>
              <a:t>Private </a:t>
            </a:r>
            <a:r>
              <a:rPr lang="en-GB" dirty="0" smtClean="0"/>
              <a:t>accident…</a:t>
            </a:r>
            <a:endParaRPr lang="en-GB" dirty="0" smtClean="0"/>
          </a:p>
          <a:p>
            <a:pPr lvl="2"/>
            <a:r>
              <a:rPr lang="en-GB" dirty="0" smtClean="0"/>
              <a:t>Rather than houses</a:t>
            </a:r>
            <a:br>
              <a:rPr lang="en-GB" dirty="0" smtClean="0"/>
            </a:br>
            <a:r>
              <a:rPr lang="en-GB" dirty="0" smtClean="0"/>
              <a:t>and play ground</a:t>
            </a:r>
            <a:endParaRPr lang="en-GB" dirty="0"/>
          </a:p>
        </p:txBody>
      </p:sp>
      <p:pic>
        <p:nvPicPr>
          <p:cNvPr id="1027" name="Picture 3" descr="H:\Gliding\Coaching\P7140008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804" y="3068959"/>
            <a:ext cx="5093196" cy="381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7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Undershooting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What is an Undershoot</a:t>
            </a:r>
          </a:p>
          <a:p>
            <a:pPr lvl="1"/>
            <a:r>
              <a:rPr lang="en-GB" dirty="0" smtClean="0"/>
              <a:t>If you are getting back, into wind, but only just</a:t>
            </a:r>
          </a:p>
          <a:p>
            <a:pPr lvl="1"/>
            <a:r>
              <a:rPr lang="en-GB" dirty="0" smtClean="0"/>
              <a:t>Get low and fast, out of wind gradient</a:t>
            </a:r>
          </a:p>
          <a:p>
            <a:r>
              <a:rPr lang="en-GB" dirty="0" smtClean="0"/>
              <a:t>How to do it:</a:t>
            </a:r>
          </a:p>
          <a:p>
            <a:pPr lvl="1"/>
            <a:r>
              <a:rPr lang="en-GB" dirty="0" smtClean="0"/>
              <a:t>You must be sure you are getting back when you commit</a:t>
            </a:r>
          </a:p>
          <a:p>
            <a:pPr lvl="1"/>
            <a:r>
              <a:rPr lang="en-GB" dirty="0" smtClean="0"/>
              <a:t>Get low- less than ½ wing span, then up smoothly over obstacles</a:t>
            </a:r>
          </a:p>
          <a:p>
            <a:pPr lvl="1"/>
            <a:r>
              <a:rPr lang="en-GB" dirty="0" smtClean="0"/>
              <a:t>Push over gently to get ballistic trajectory (wing creates little lift)</a:t>
            </a:r>
          </a:p>
          <a:p>
            <a:r>
              <a:rPr lang="en-GB" dirty="0" smtClean="0"/>
              <a:t>Preparation before you Try</a:t>
            </a:r>
          </a:p>
          <a:p>
            <a:pPr lvl="1"/>
            <a:r>
              <a:rPr lang="en-GB" dirty="0" smtClean="0"/>
              <a:t>Get into a 2 </a:t>
            </a:r>
            <a:r>
              <a:rPr lang="en-GB" dirty="0" err="1" smtClean="0"/>
              <a:t>seater</a:t>
            </a:r>
            <a:r>
              <a:rPr lang="en-GB" dirty="0" smtClean="0"/>
              <a:t> and try it out with an instructor!</a:t>
            </a:r>
          </a:p>
          <a:p>
            <a:pPr lvl="1"/>
            <a:r>
              <a:rPr lang="en-GB" dirty="0" smtClean="0"/>
              <a:t>Be CERTAIN of field state and obstacles before doing for real</a:t>
            </a:r>
          </a:p>
          <a:p>
            <a:pPr lvl="1"/>
            <a:r>
              <a:rPr lang="en-GB" dirty="0" smtClean="0"/>
              <a:t>Be SURE you are getting in- it makes a marginal glide safer…</a:t>
            </a:r>
          </a:p>
        </p:txBody>
      </p:sp>
    </p:spTree>
    <p:extLst>
      <p:ext uri="{BB962C8B-B14F-4D97-AF65-F5344CB8AC3E}">
        <p14:creationId xmlns:p14="http://schemas.microsoft.com/office/powerpoint/2010/main" val="411506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Golden Rules of Final Gliding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Look at fields near the site </a:t>
            </a:r>
            <a:r>
              <a:rPr lang="en-GB" i="1" dirty="0"/>
              <a:t>before you leave</a:t>
            </a:r>
            <a:endParaRPr lang="en-GB" dirty="0"/>
          </a:p>
          <a:p>
            <a:pPr lvl="1"/>
            <a:r>
              <a:rPr lang="en-GB" dirty="0"/>
              <a:t>Know your options if it starts to go wrong</a:t>
            </a:r>
          </a:p>
          <a:p>
            <a:r>
              <a:rPr lang="en-GB" dirty="0" smtClean="0"/>
              <a:t>Never </a:t>
            </a:r>
            <a:r>
              <a:rPr lang="en-GB" dirty="0"/>
              <a:t>use speed to fly above 4kts</a:t>
            </a:r>
          </a:p>
          <a:p>
            <a:pPr lvl="1"/>
            <a:r>
              <a:rPr lang="en-GB" dirty="0"/>
              <a:t>Optimum high speed glide is 3kts </a:t>
            </a:r>
            <a:r>
              <a:rPr lang="en-GB" dirty="0" err="1"/>
              <a:t>StF</a:t>
            </a:r>
            <a:endParaRPr lang="en-GB" dirty="0"/>
          </a:p>
          <a:p>
            <a:pPr lvl="1"/>
            <a:r>
              <a:rPr lang="en-GB" dirty="0"/>
              <a:t>No modern glider is efficient above that speed</a:t>
            </a:r>
          </a:p>
          <a:p>
            <a:r>
              <a:rPr lang="en-GB" dirty="0" smtClean="0"/>
              <a:t>Make it Safe at 2000ft AGL</a:t>
            </a:r>
          </a:p>
          <a:p>
            <a:pPr lvl="1"/>
            <a:r>
              <a:rPr lang="en-GB" dirty="0" smtClean="0"/>
              <a:t>500ft in hand at chosen speed to fly; adjust speeds…</a:t>
            </a:r>
          </a:p>
          <a:p>
            <a:r>
              <a:rPr lang="en-GB" dirty="0" smtClean="0"/>
              <a:t>Keep Bigger Margins on Down Wind glides</a:t>
            </a:r>
          </a:p>
          <a:p>
            <a:pPr lvl="1"/>
            <a:r>
              <a:rPr lang="en-GB" dirty="0" smtClean="0"/>
              <a:t>Tend to get worse glides down wind</a:t>
            </a:r>
          </a:p>
          <a:p>
            <a:r>
              <a:rPr lang="en-GB" dirty="0" smtClean="0"/>
              <a:t>Plan your finish at 5 minutes out</a:t>
            </a:r>
          </a:p>
          <a:p>
            <a:pPr lvl="1"/>
            <a:r>
              <a:rPr lang="en-GB" dirty="0" smtClean="0"/>
              <a:t>Straight in or go round, which way, where to land</a:t>
            </a:r>
          </a:p>
          <a:p>
            <a:pPr lvl="1"/>
            <a:r>
              <a:rPr lang="en-GB" dirty="0" smtClean="0"/>
              <a:t>Say what you are going to do.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113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2451</TotalTime>
  <Words>580</Words>
  <Application>Microsoft Office PowerPoint</Application>
  <PresentationFormat>On-screen Show (4:3)</PresentationFormat>
  <Paragraphs>99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Median</vt:lpstr>
      <vt:lpstr>Going Faster</vt:lpstr>
      <vt:lpstr>Agenda</vt:lpstr>
      <vt:lpstr>What you can Gain</vt:lpstr>
      <vt:lpstr>18m Day 4, top of last climb</vt:lpstr>
      <vt:lpstr>Everyone Stops at Didcot</vt:lpstr>
      <vt:lpstr>Different Heights on final run home</vt:lpstr>
      <vt:lpstr>What you can Lose</vt:lpstr>
      <vt:lpstr>Undershooting</vt:lpstr>
      <vt:lpstr>Golden Rules of Final Gliding</vt:lpstr>
      <vt:lpstr>Conclusions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Going Faster</dc:title>
  <dc:creator>Ed Johnston</dc:creator>
  <cp:lastModifiedBy>Ed W. Johnston</cp:lastModifiedBy>
  <cp:revision>60</cp:revision>
  <dcterms:created xsi:type="dcterms:W3CDTF">2013-10-21T15:59:33Z</dcterms:created>
  <dcterms:modified xsi:type="dcterms:W3CDTF">2014-01-11T10:36:44Z</dcterms:modified>
</cp:coreProperties>
</file>